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12"/>
  </p:notesMasterIdLst>
  <p:sldIdLst>
    <p:sldId id="257" r:id="rId3"/>
    <p:sldId id="267" r:id="rId4"/>
    <p:sldId id="259" r:id="rId5"/>
    <p:sldId id="266" r:id="rId6"/>
    <p:sldId id="260" r:id="rId7"/>
    <p:sldId id="261" r:id="rId8"/>
    <p:sldId id="263" r:id="rId9"/>
    <p:sldId id="264" r:id="rId10"/>
    <p:sldId id="269" r:id="rId11"/>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23" autoAdjust="0"/>
  </p:normalViewPr>
  <p:slideViewPr>
    <p:cSldViewPr>
      <p:cViewPr varScale="1">
        <p:scale>
          <a:sx n="87" d="100"/>
          <a:sy n="87" d="100"/>
        </p:scale>
        <p:origin x="1332"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4008" y="-102"/>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777607" y="0"/>
            <a:ext cx="2889938" cy="496332"/>
          </a:xfrm>
          <a:prstGeom prst="rect">
            <a:avLst/>
          </a:prstGeom>
        </p:spPr>
        <p:txBody>
          <a:bodyPr vert="horz" lIns="93177" tIns="46589" rIns="93177" bIns="46589" rtlCol="0"/>
          <a:lstStyle>
            <a:lvl1pPr algn="r">
              <a:defRPr sz="1200"/>
            </a:lvl1pPr>
          </a:lstStyle>
          <a:p>
            <a:fld id="{1FA47F98-6663-4AA9-A32F-B2F20B004E47}" type="datetimeFigureOut">
              <a:rPr lang="en-GB" smtClean="0"/>
              <a:t>22/02/2022</a:t>
            </a:fld>
            <a:endParaRPr lang="en-GB"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6332"/>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428584"/>
            <a:ext cx="2889938" cy="496332"/>
          </a:xfrm>
          <a:prstGeom prst="rect">
            <a:avLst/>
          </a:prstGeom>
        </p:spPr>
        <p:txBody>
          <a:bodyPr vert="horz" lIns="93177" tIns="46589" rIns="93177" bIns="46589" rtlCol="0" anchor="b"/>
          <a:lstStyle>
            <a:lvl1pPr algn="r">
              <a:defRPr sz="1200"/>
            </a:lvl1pPr>
          </a:lstStyle>
          <a:p>
            <a:fld id="{746F13C7-8569-42AC-BFF6-FC50F5F4D738}" type="slidenum">
              <a:rPr lang="en-GB" smtClean="0"/>
              <a:t>‹#›</a:t>
            </a:fld>
            <a:endParaRPr lang="en-GB" dirty="0"/>
          </a:p>
        </p:txBody>
      </p:sp>
    </p:spTree>
    <p:extLst>
      <p:ext uri="{BB962C8B-B14F-4D97-AF65-F5344CB8AC3E}">
        <p14:creationId xmlns:p14="http://schemas.microsoft.com/office/powerpoint/2010/main" val="176505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today’s assembly/presentation is about the Barnardo’s WESAIL service.</a:t>
            </a:r>
          </a:p>
          <a:p>
            <a:pPr marL="171450" indent="-171450">
              <a:buFont typeface="Arial" panose="020B0604020202020204" pitchFamily="34" charset="0"/>
              <a:buChar char="•"/>
            </a:pPr>
            <a:r>
              <a:rPr lang="en-GB" dirty="0"/>
              <a:t>The rest of the slides explain everything else, so there is no need to expand on this here.</a:t>
            </a:r>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1</a:t>
            </a:fld>
            <a:endParaRPr lang="en-GB" dirty="0"/>
          </a:p>
        </p:txBody>
      </p:sp>
    </p:spTree>
    <p:extLst>
      <p:ext uri="{BB962C8B-B14F-4D97-AF65-F5344CB8AC3E}">
        <p14:creationId xmlns:p14="http://schemas.microsoft.com/office/powerpoint/2010/main" val="42407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to children and young people that they might hear WESAIL being called SENDIASS. People mean the same thing. </a:t>
            </a:r>
          </a:p>
          <a:p>
            <a:pPr marL="171450" indent="-171450">
              <a:buFont typeface="Arial" panose="020B0604020202020204" pitchFamily="34" charset="0"/>
              <a:buChar char="•"/>
            </a:pPr>
            <a:r>
              <a:rPr lang="en-GB" dirty="0"/>
              <a:t>Explain that the letters that spell SENDIASS stand for words that</a:t>
            </a:r>
            <a:r>
              <a:rPr lang="en-GB" baseline="0" dirty="0"/>
              <a:t> explain more about the service.</a:t>
            </a:r>
          </a:p>
          <a:p>
            <a:pPr marL="171450" indent="-171450">
              <a:buFont typeface="Arial" panose="020B0604020202020204" pitchFamily="34" charset="0"/>
              <a:buChar char="•"/>
            </a:pPr>
            <a:r>
              <a:rPr lang="en-GB" baseline="0" dirty="0"/>
              <a:t>Click on the slide until the red letters spelling SENDIASS appear, then the accompanying pictures, but nothing else. </a:t>
            </a:r>
          </a:p>
          <a:p>
            <a:pPr marL="171450" indent="-171450">
              <a:buFont typeface="Arial" panose="020B0604020202020204" pitchFamily="34" charset="0"/>
              <a:buChar char="•"/>
            </a:pPr>
            <a:r>
              <a:rPr lang="en-GB" baseline="0" dirty="0"/>
              <a:t>Explain that SEND is the first part of the word – ask children and young people if they have any ideas about what the letters might stand for. Tell them that the pictures on the slide might help. Encourage them to share their answers. Click to reveal the answers for the letters SEND only.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Tell children and young people that these words explain who WESAIL/SENDIASS help. The IASS part explains a bit about what they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Ask children and young people if they have any ideas about what the letters IASS might stand for. Tell them that the pictures on the slide might help. Encourage them to share their answers. Click to reveal the answers. </a:t>
            </a:r>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2</a:t>
            </a:fld>
            <a:endParaRPr lang="en-GB" dirty="0"/>
          </a:p>
        </p:txBody>
      </p:sp>
    </p:spTree>
    <p:extLst>
      <p:ext uri="{BB962C8B-B14F-4D97-AF65-F5344CB8AC3E}">
        <p14:creationId xmlns:p14="http://schemas.microsoft.com/office/powerpoint/2010/main" val="248524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a:t>
            </a:r>
            <a:r>
              <a:rPr lang="en-GB" baseline="0" dirty="0"/>
              <a:t> more about SEND as follows:</a:t>
            </a:r>
            <a:endParaRPr lang="en-GB" dirty="0"/>
          </a:p>
          <a:p>
            <a:pPr marL="628650" lvl="1" indent="-171450">
              <a:buFont typeface="Arial" panose="020B0604020202020204" pitchFamily="34" charset="0"/>
              <a:buChar char="•"/>
            </a:pPr>
            <a:r>
              <a:rPr lang="en-GB" dirty="0"/>
              <a:t>SEN – extra help could include</a:t>
            </a:r>
            <a:r>
              <a:rPr lang="en-GB" baseline="0" dirty="0"/>
              <a:t> working in smaller groups to learn things, having an assistant in class, etc.</a:t>
            </a:r>
          </a:p>
          <a:p>
            <a:pPr marL="628650" lvl="1" indent="-171450">
              <a:buFont typeface="Arial" panose="020B0604020202020204" pitchFamily="34" charset="0"/>
              <a:buChar char="•"/>
            </a:pPr>
            <a:r>
              <a:rPr lang="en-GB" baseline="0" dirty="0"/>
              <a:t>Disability – this can be disabilities that people are born with, or things that develop as a result of an illness or injury.</a:t>
            </a:r>
          </a:p>
        </p:txBody>
      </p:sp>
      <p:sp>
        <p:nvSpPr>
          <p:cNvPr id="4" name="Slide Number Placeholder 3"/>
          <p:cNvSpPr>
            <a:spLocks noGrp="1"/>
          </p:cNvSpPr>
          <p:nvPr>
            <p:ph type="sldNum" sz="quarter" idx="10"/>
          </p:nvPr>
        </p:nvSpPr>
        <p:spPr/>
        <p:txBody>
          <a:bodyPr/>
          <a:lstStyle/>
          <a:p>
            <a:fld id="{746F13C7-8569-42AC-BFF6-FC50F5F4D738}" type="slidenum">
              <a:rPr lang="en-GB" smtClean="0"/>
              <a:t>3</a:t>
            </a:fld>
            <a:endParaRPr lang="en-GB" dirty="0"/>
          </a:p>
        </p:txBody>
      </p:sp>
    </p:spTree>
    <p:extLst>
      <p:ext uri="{BB962C8B-B14F-4D97-AF65-F5344CB8AC3E}">
        <p14:creationId xmlns:p14="http://schemas.microsoft.com/office/powerpoint/2010/main" val="57927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Tell children and young people that they are not alone if they have SEND – more than 1.3 million children and young people in schools in the UK do. </a:t>
            </a:r>
          </a:p>
          <a:p>
            <a:pPr marL="171450" indent="-171450">
              <a:buFont typeface="Arial" panose="020B0604020202020204" pitchFamily="34" charset="0"/>
              <a:buChar char="•"/>
            </a:pPr>
            <a:r>
              <a:rPr lang="en-GB" baseline="0" dirty="0"/>
              <a:t>Explain that 1.3 million is about 15% of children in UK schools. That is around 5 children in every class of 30.</a:t>
            </a:r>
            <a:endParaRPr lang="en-GB" dirty="0"/>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4</a:t>
            </a:fld>
            <a:endParaRPr lang="en-GB" dirty="0"/>
          </a:p>
        </p:txBody>
      </p:sp>
    </p:spTree>
    <p:extLst>
      <p:ext uri="{BB962C8B-B14F-4D97-AF65-F5344CB8AC3E}">
        <p14:creationId xmlns:p14="http://schemas.microsoft.com/office/powerpoint/2010/main" val="88247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Reinforce to children and young people that that having SEN or a disability might mean that they need some extra help with their learning, as well as other things like health.</a:t>
            </a:r>
          </a:p>
          <a:p>
            <a:pPr marL="171450" indent="-171450">
              <a:buFont typeface="Arial" panose="020B0604020202020204" pitchFamily="34" charset="0"/>
              <a:buChar char="•"/>
            </a:pPr>
            <a:r>
              <a:rPr lang="en-GB" dirty="0"/>
              <a:t>Knowing</a:t>
            </a:r>
            <a:r>
              <a:rPr lang="en-GB" baseline="0" dirty="0"/>
              <a:t> what help is there, and how to get it, is where WESAIL/SENDIASS comes in! That’s the IAS (information, advice and support) part.</a:t>
            </a:r>
          </a:p>
          <a:p>
            <a:pPr marL="171450" indent="-171450">
              <a:buFont typeface="Arial" panose="020B0604020202020204" pitchFamily="34" charset="0"/>
              <a:buChar char="•"/>
            </a:pPr>
            <a:r>
              <a:rPr lang="en-GB" baseline="0" dirty="0"/>
              <a:t>Show the video clip (from the Council for Disabled Children) that explains about IAS services. It is a YouTube hyperlink so you will need internet access. Stop the video at 1 minute 36 seconds. </a:t>
            </a: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5</a:t>
            </a:fld>
            <a:endParaRPr lang="en-GB" dirty="0"/>
          </a:p>
        </p:txBody>
      </p:sp>
    </p:spTree>
    <p:extLst>
      <p:ext uri="{BB962C8B-B14F-4D97-AF65-F5344CB8AC3E}">
        <p14:creationId xmlns:p14="http://schemas.microsoft.com/office/powerpoint/2010/main" val="141526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this slide with children and young people to recap and expand on the</a:t>
            </a:r>
            <a:r>
              <a:rPr lang="en-GB" baseline="0" dirty="0"/>
              <a:t> points that were raised in the video, explaining that WESAIL/SENDIASS can help them as follows:</a:t>
            </a:r>
          </a:p>
          <a:p>
            <a:pPr marL="628650" lvl="1" indent="-171450">
              <a:buFont typeface="Arial" panose="020B0604020202020204" pitchFamily="34" charset="0"/>
              <a:buChar char="•"/>
            </a:pPr>
            <a:r>
              <a:rPr lang="en-GB" dirty="0"/>
              <a:t>School and</a:t>
            </a:r>
            <a:r>
              <a:rPr lang="en-GB" baseline="0" dirty="0"/>
              <a:t> college e.g. getting the extra support they need in school to learn things or planning what to do when they have finished school e.g. college, jobs, apprenticeships.</a:t>
            </a:r>
          </a:p>
          <a:p>
            <a:pPr marL="628650" lvl="1" indent="-171450">
              <a:buFont typeface="Arial" panose="020B0604020202020204" pitchFamily="34" charset="0"/>
              <a:buChar char="•"/>
            </a:pPr>
            <a:r>
              <a:rPr lang="en-GB" baseline="0" dirty="0"/>
              <a:t>Health e.g. understanding more about their SEND or getting the specialist equipment that they need.</a:t>
            </a:r>
          </a:p>
          <a:p>
            <a:pPr marL="628650" lvl="1" indent="-171450">
              <a:buFont typeface="Arial" panose="020B0604020202020204" pitchFamily="34" charset="0"/>
              <a:buChar char="•"/>
            </a:pPr>
            <a:r>
              <a:rPr lang="en-GB" baseline="0" dirty="0"/>
              <a:t>Social care e.g. getting help to do things at home or having a break away from their families.</a:t>
            </a:r>
          </a:p>
          <a:p>
            <a:pPr marL="628650" lvl="1" indent="-171450">
              <a:buFont typeface="Arial" panose="020B0604020202020204" pitchFamily="34" charset="0"/>
              <a:buChar char="•"/>
            </a:pPr>
            <a:r>
              <a:rPr lang="en-GB" baseline="0" dirty="0"/>
              <a:t>Having your say e.g. telling adults what help they want or how they are feeling.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6</a:t>
            </a:fld>
            <a:endParaRPr lang="en-GB" dirty="0"/>
          </a:p>
        </p:txBody>
      </p:sp>
    </p:spTree>
    <p:extLst>
      <p:ext uri="{BB962C8B-B14F-4D97-AF65-F5344CB8AC3E}">
        <p14:creationId xmlns:p14="http://schemas.microsoft.com/office/powerpoint/2010/main" val="307407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Explain that WESAIL/SENDIASS are also responsible for the Local Offer website, which has lots of information and advice on it for children and young people with SEND and their families in Wakefield. This includes information on things to do e.g. activities, clubs and groups.</a:t>
            </a:r>
            <a:endParaRPr lang="en-GB" dirty="0"/>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7</a:t>
            </a:fld>
            <a:endParaRPr lang="en-GB" dirty="0"/>
          </a:p>
        </p:txBody>
      </p:sp>
    </p:spTree>
    <p:extLst>
      <p:ext uri="{BB962C8B-B14F-4D97-AF65-F5344CB8AC3E}">
        <p14:creationId xmlns:p14="http://schemas.microsoft.com/office/powerpoint/2010/main" val="8528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to children and young people that there are some really important points for them to remember.</a:t>
            </a:r>
          </a:p>
          <a:p>
            <a:pPr marL="171450" indent="-171450">
              <a:buFont typeface="Arial" panose="020B0604020202020204" pitchFamily="34" charset="0"/>
              <a:buChar char="•"/>
            </a:pPr>
            <a:r>
              <a:rPr lang="en-GB" dirty="0"/>
              <a:t>Bring the points up one by one and expand as follows: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You have a right to get the information that you need – the law says this.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WESAIL/SENDIASS is FREE….- you don’t have to pay them any money to get their help.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 ….and confidential – they will keep what you tell them private. </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The only time that they can’t keep things private is if they are worried that you, or someone else, are not safe. Then they have to tell someone.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You can speak to them on your own, or someone else can help you – if you feel brave enough to speak to them on your own you can, but someone else can do it for you if that’s better for you.</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endParaRPr>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46F13C7-8569-42AC-BFF6-FC50F5F4D738}" type="slidenum">
              <a:rPr lang="en-GB" smtClean="0"/>
              <a:t>8</a:t>
            </a:fld>
            <a:endParaRPr lang="en-GB" dirty="0"/>
          </a:p>
        </p:txBody>
      </p:sp>
    </p:spTree>
    <p:extLst>
      <p:ext uri="{BB962C8B-B14F-4D97-AF65-F5344CB8AC3E}">
        <p14:creationId xmlns:p14="http://schemas.microsoft.com/office/powerpoint/2010/main" val="166297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Go</a:t>
            </a:r>
            <a:r>
              <a:rPr lang="en-GB" baseline="0" dirty="0"/>
              <a:t> through the different ways in which children and young people can contact WESAIL/SENDIASS.</a:t>
            </a:r>
          </a:p>
          <a:p>
            <a:pPr marL="171450" indent="-171450">
              <a:buFont typeface="Arial" panose="020B0604020202020204" pitchFamily="34" charset="0"/>
              <a:buChar char="•"/>
            </a:pPr>
            <a:r>
              <a:rPr lang="en-GB" baseline="0" dirty="0"/>
              <a:t>Explain that they can have an information sheet about SENDIASS that has all of these links on it. Tell children and young people how they can get a copy of this in your school or college. There is a link to the sheet, and a hard copy, in the Resource Pack. Or you can follow this link: https://barnardossendiass.org.uk/media/sfyfgqka/what-is-sendiass-info-sheet-for-young-people.pdf</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746F13C7-8569-42AC-BFF6-FC50F5F4D738}" type="slidenum">
              <a:rPr lang="en-GB" smtClean="0"/>
              <a:t>9</a:t>
            </a:fld>
            <a:endParaRPr lang="en-GB" dirty="0"/>
          </a:p>
        </p:txBody>
      </p:sp>
    </p:spTree>
    <p:extLst>
      <p:ext uri="{BB962C8B-B14F-4D97-AF65-F5344CB8AC3E}">
        <p14:creationId xmlns:p14="http://schemas.microsoft.com/office/powerpoint/2010/main" val="212555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solidFill>
                  <a:srgbClr val="8DC63F"/>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83568" y="3886200"/>
            <a:ext cx="64008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86229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2" descr="\\ldnfcbfls04\clients\Barnardo's\3. Projects\10559193 - Barnardo's_Photography\07_Assets\FINAL SHOTS\High res\Barnardo's_Believe_In_Me_Images\RGB_Low_Res_Jpeg\10559193_Evan_1702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809"/>
          <a:stretch/>
        </p:blipFill>
        <p:spPr bwMode="auto">
          <a:xfrm>
            <a:off x="252412" y="260350"/>
            <a:ext cx="4319587"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58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Rectangle 4"/>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6" name="Picture 2" descr="\\ldnfcbfls04\clients\Barnardo's\3. Projects\10559193 - Barnardo's_Photography\07_Assets\FINAL SHOTS\High res\Barnardo's_Believe_In_Me_Images\RGB_Low_Res_Jpeg\10559193_Haider_202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1" r="5486" b="3939"/>
          <a:stretch/>
        </p:blipFill>
        <p:spPr bwMode="auto">
          <a:xfrm>
            <a:off x="4572000"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46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170" name="Picture 2" descr="\\ldnfcbfls04\clients\Barnardo's\3. Projects\10559193 - Barnardo's_Photography\07_Assets\FINAL SHOTS\High res\Barnardo's_Believe_In_Me_Images\RGB_Low_Res_Jpeg\10559193_Heath_972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680"/>
          <a:stretch/>
        </p:blipFill>
        <p:spPr bwMode="auto">
          <a:xfrm>
            <a:off x="252413" y="260350"/>
            <a:ext cx="4319587" cy="63556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1985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194" name="Picture 2" descr="\\ldnfcbfls04\clients\Barnardo's\3. Projects\10559193 - Barnardo's_Photography\07_Assets\FINAL SHOTS\High res\Barnardo's_Believe_In_Me_Images\RGB_Low_Res_Jpeg\10559193_Keira_1316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74" r="5292" b="3969"/>
          <a:stretch/>
        </p:blipFill>
        <p:spPr bwMode="auto">
          <a:xfrm>
            <a:off x="4544267" y="260351"/>
            <a:ext cx="4348908" cy="63645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641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9218" name="Picture 2" descr="\\ldnfcbfls04\clients\Barnardo's\3. Projects\10559193 - Barnardo's_Photography\07_Assets\FINAL SHOTS\High res\Barnardo's_Believe_In_Me_Images\RGB_Low_Res_Jpeg\10559193_Natalia_1077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6" b="3788"/>
          <a:stretch/>
        </p:blipFill>
        <p:spPr bwMode="auto">
          <a:xfrm>
            <a:off x="252412" y="260350"/>
            <a:ext cx="4319587"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838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10242" name="Picture 2" descr="\\ldnfcbfls04\clients\Barnardo's\3. Projects\10559193 - Barnardo's_Photography\07_Assets\FINAL SHOTS\High res\Barnardo's_Believe_In_Me_Images\RGB_Low_Res_Jpeg\10559193_Nirvan_135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473" r="5486" b="3410"/>
          <a:stretch/>
        </p:blipFill>
        <p:spPr bwMode="auto">
          <a:xfrm>
            <a:off x="4572000" y="260350"/>
            <a:ext cx="4321175" cy="6364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75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11266" name="Picture 2" descr="\\ldnfcbfls04\clients\Barnardo's\3. Projects\10559193 - Barnardo's_Photography\07_Assets\FINAL SHOTS\High res\Barnardo's_Believe_In_Me_Images\RGB_Low_Res_Jpeg\10559193_Sonnyboy_915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680"/>
          <a:stretch/>
        </p:blipFill>
        <p:spPr bwMode="auto">
          <a:xfrm>
            <a:off x="252413" y="260350"/>
            <a:ext cx="4319587" cy="63556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86754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12290" name="Picture 2" descr="\\ldnfcbfls04\clients\Barnardo's\3. Projects\10559193 - Barnardo's_Photography\07_Assets\FINAL SHOTS\High res\Barnardo's_Believe_In_Me_Images\RGB_Low_Res_Jpeg\10559193_Tialana_1206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0" r="5486" b="3658"/>
          <a:stretch/>
        </p:blipFill>
        <p:spPr bwMode="auto">
          <a:xfrm>
            <a:off x="4572000" y="260350"/>
            <a:ext cx="4321176"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28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13314" name="Picture 2" descr="\\ldnfcbfls04\clients\Barnardo's\3. Projects\10559193 - Barnardo's_Photography\07_Assets\FINAL SHOTS\High res\Barnardo's_Believe_In_Me_Images\RGB_Low_Res_Jpeg\10559193_Tom_65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490" t="3790" b="4195"/>
          <a:stretch/>
        </p:blipFill>
        <p:spPr bwMode="auto">
          <a:xfrm>
            <a:off x="252413" y="260350"/>
            <a:ext cx="4345535" cy="63201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2686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14338" name="Picture 2" descr="\\ldnfcbfls04\clients\Barnardo's\3. Projects\10559193 - Barnardo's_Photography\07_Assets\FINAL SHOTS\High res\Barnardo's_Believe_In_Me_Images\RGB_Low_Res_Jpeg\10559193_Toni_371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948" r="5486" b="3698"/>
          <a:stretch/>
        </p:blipFill>
        <p:spPr bwMode="auto">
          <a:xfrm>
            <a:off x="4571305" y="260350"/>
            <a:ext cx="4321175" cy="6343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7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35080" cy="1143000"/>
          </a:xfrm>
        </p:spPr>
        <p:txBody>
          <a:bodyPr/>
          <a:lstStyle>
            <a:lvl1pPr>
              <a:defRPr>
                <a:solidFill>
                  <a:srgbClr val="8DC63F"/>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746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655" t="7969" r="31170" b="641"/>
          <a:stretch/>
        </p:blipFill>
        <p:spPr bwMode="auto">
          <a:xfrm>
            <a:off x="252413" y="260351"/>
            <a:ext cx="434553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93654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971" t="1419" r="28845" b="413"/>
          <a:stretch/>
        </p:blipFill>
        <p:spPr bwMode="auto">
          <a:xfrm>
            <a:off x="4571305"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0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368" t="396" r="28676" b="1111"/>
          <a:stretch/>
        </p:blipFill>
        <p:spPr bwMode="auto">
          <a:xfrm>
            <a:off x="252413" y="260350"/>
            <a:ext cx="4345535"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70" t="1712" r="28227" b="68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265" t="1416" r="31414" b="549"/>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20" t="110" r="20167" b="72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207" t="319" r="4717" b="1063"/>
          <a:stretch/>
        </p:blipFill>
        <p:spPr bwMode="auto">
          <a:xfrm flipH="1">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504" t="1002" r="29997" b="959"/>
          <a:stretch/>
        </p:blipFill>
        <p:spPr bwMode="auto">
          <a:xfrm flipH="1">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939" t="214" r="27918" b="1026"/>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128" t="7316" r="35153" b="772"/>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DC63F"/>
                </a:solidFill>
              </a:defRPr>
            </a:lvl1pPr>
          </a:lstStyle>
          <a:p>
            <a:r>
              <a:rPr lang="en-US" dirty="0"/>
              <a:t>Click to edit Master title style</a:t>
            </a:r>
            <a:endParaRPr lang="en-GB" dirty="0"/>
          </a:p>
        </p:txBody>
      </p:sp>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512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3770E-B8C0-0243-8F56-87834BEAF43B}"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548028-563E-D044-AD33-85B0D0139018}" type="slidenum">
              <a:rPr lang="en-US" smtClean="0"/>
              <a:t>‹#›</a:t>
            </a:fld>
            <a:endParaRPr lang="en-US" dirty="0"/>
          </a:p>
        </p:txBody>
      </p:sp>
    </p:spTree>
    <p:extLst>
      <p:ext uri="{BB962C8B-B14F-4D97-AF65-F5344CB8AC3E}">
        <p14:creationId xmlns:p14="http://schemas.microsoft.com/office/powerpoint/2010/main" val="90404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rgbClr val="F99D27"/>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8386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rgbClr val="00A2AC"/>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3670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descr="\\ldnfcbfls04\clients\Barnardo's\3. Projects\10559193 - Barnardo's_Photography\07_Assets\FINAL SHOTS\High res\Barnardo's_Believe_In_Me_Images\RGB_Low_Res_Jpeg\10559193_Cherie_150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6022" t="3796" b="3787"/>
          <a:stretch/>
        </p:blipFill>
        <p:spPr bwMode="auto">
          <a:xfrm>
            <a:off x="275308" y="260350"/>
            <a:ext cx="4296692" cy="63378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9"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827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ldnfcbfls04\clients\Barnardo's\3. Projects\10559193 - Barnardo's_Photography\07_Assets\FINAL SHOTS\High res\Barnardo's_Believe_In_Me_Images\RGB_Low_Res_Jpeg\10559193_Don_1874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6" r="6056" b="3787"/>
          <a:stretch/>
        </p:blipFill>
        <p:spPr bwMode="auto">
          <a:xfrm>
            <a:off x="4598069" y="260350"/>
            <a:ext cx="4295106" cy="6337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098" name="Picture 2" descr="\\ldnfcbfls04\clients\Barnardo's\3. Projects\10559193 - Barnardo's_Photography\07_Assets\FINAL SHOTS\High res\Barnardo's_Believe_In_Me_Images\RGB_Low_Res_Jpeg\10559193_Eithne_1804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282" t="3798" b="3916"/>
          <a:stretch/>
        </p:blipFill>
        <p:spPr bwMode="auto">
          <a:xfrm>
            <a:off x="252413" y="260350"/>
            <a:ext cx="4526064" cy="63290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442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026" name="Picture 2" descr="\\ldnfcbfls04\clients\Barnardo's\3. Projects\10559193 - Barnardo's_Photography\07_Assets\FINAL SHOTS\High res\Barnardo's_Believe_In_Me_Images\RGB_Low_Res_Jpeg\10559193_Arabella_553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6" r="5486" b="3787"/>
          <a:stretch/>
        </p:blipFill>
        <p:spPr bwMode="auto">
          <a:xfrm>
            <a:off x="4572000"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744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descr="C:\Users\jonny.ray\Desktop\Jonny\Logos\Barnardos_Logo.jpeg.jp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668344" y="6021288"/>
            <a:ext cx="1077579" cy="55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4548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69" r:id="rId4"/>
    <p:sldLayoutId id="2147483670"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Lst>
  <p:txStyles>
    <p:titleStyle>
      <a:lvl1pPr algn="l" defTabSz="914400" rtl="0" eaLnBrk="1" latinLnBrk="0" hangingPunct="1">
        <a:spcBef>
          <a:spcPct val="0"/>
        </a:spcBef>
        <a:buNone/>
        <a:defRPr sz="4400" kern="1200">
          <a:solidFill>
            <a:srgbClr val="8DC63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3770E-B8C0-0243-8F56-87834BEAF43B}" type="datetimeFigureOut">
              <a:rPr lang="en-US" smtClean="0"/>
              <a:t>2/22/2022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028-563E-D044-AD33-85B0D0139018}" type="slidenum">
              <a:rPr lang="en-US" smtClean="0"/>
              <a:t>‹#›</a:t>
            </a:fld>
            <a:endParaRPr lang="en-US" dirty="0"/>
          </a:p>
        </p:txBody>
      </p:sp>
      <p:pic>
        <p:nvPicPr>
          <p:cNvPr id="2" name="Picture 1" descr="B. UK (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147" y="2298702"/>
            <a:ext cx="4118050" cy="1935240"/>
          </a:xfrm>
          <a:prstGeom prst="rect">
            <a:avLst/>
          </a:prstGeom>
        </p:spPr>
      </p:pic>
    </p:spTree>
    <p:extLst>
      <p:ext uri="{BB962C8B-B14F-4D97-AF65-F5344CB8AC3E}">
        <p14:creationId xmlns:p14="http://schemas.microsoft.com/office/powerpoint/2010/main" val="2723580613"/>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_bjdkWyXo2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mailto:wesail@barnardos.org.uk" TargetMode="External"/><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wakefield.mylocaloffer.org/" TargetMode="External"/><Relationship Id="rId4" Type="http://schemas.openxmlformats.org/officeDocument/2006/relationships/hyperlink" Target="https://www.facebook.com/WESAILWakefield/" TargetMode="External"/><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5949280"/>
            <a:ext cx="3528392" cy="369332"/>
          </a:xfrm>
          <a:prstGeom prst="rect">
            <a:avLst/>
          </a:prstGeom>
          <a:noFill/>
        </p:spPr>
        <p:txBody>
          <a:bodyPr wrap="square" rtlCol="0">
            <a:spAutoFit/>
          </a:bodyPr>
          <a:lstStyle/>
          <a:p>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176" y="3394031"/>
            <a:ext cx="3385856" cy="27377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Rounded Rectangle 8"/>
          <p:cNvSpPr/>
          <p:nvPr/>
        </p:nvSpPr>
        <p:spPr>
          <a:xfrm>
            <a:off x="1187624" y="620688"/>
            <a:ext cx="6696744" cy="2304256"/>
          </a:xfrm>
          <a:prstGeom prst="roundRect">
            <a:avLst/>
          </a:prstGeom>
          <a:solidFill>
            <a:schemeClr val="accent3">
              <a:lumMod val="20000"/>
              <a:lumOff val="80000"/>
            </a:schemeClr>
          </a:solid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rPr>
              <a:t>Barnardo’s WESAIL</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394031"/>
            <a:ext cx="3096344" cy="3096344"/>
          </a:xfrm>
          <a:prstGeom prst="rect">
            <a:avLst/>
          </a:prstGeom>
        </p:spPr>
      </p:pic>
      <p:sp>
        <p:nvSpPr>
          <p:cNvPr id="11" name="Rectangle 10"/>
          <p:cNvSpPr/>
          <p:nvPr/>
        </p:nvSpPr>
        <p:spPr>
          <a:xfrm>
            <a:off x="7596336" y="5949280"/>
            <a:ext cx="12241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323528" y="332656"/>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5-Point Star 12"/>
          <p:cNvSpPr/>
          <p:nvPr/>
        </p:nvSpPr>
        <p:spPr>
          <a:xfrm>
            <a:off x="8028384" y="5932292"/>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5-Point Star 13"/>
          <p:cNvSpPr/>
          <p:nvPr/>
        </p:nvSpPr>
        <p:spPr>
          <a:xfrm>
            <a:off x="323528" y="5949280"/>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8028384" y="420950"/>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94AB72-FBAF-4735-B7C4-B68149577209}"/>
              </a:ext>
            </a:extLst>
          </p:cNvPr>
          <p:cNvSpPr/>
          <p:nvPr/>
        </p:nvSpPr>
        <p:spPr>
          <a:xfrm>
            <a:off x="1115616" y="6548235"/>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90674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933" y="158165"/>
            <a:ext cx="6635080" cy="1143000"/>
          </a:xfrm>
        </p:spPr>
        <p:txBody>
          <a:bodyPr>
            <a:normAutofit/>
          </a:bodyPr>
          <a:lstStyle/>
          <a:p>
            <a:pPr algn="ctr"/>
            <a:r>
              <a:rPr lang="en-GB" b="1" dirty="0"/>
              <a:t>Who are they?</a:t>
            </a:r>
          </a:p>
        </p:txBody>
      </p:sp>
      <p:sp>
        <p:nvSpPr>
          <p:cNvPr id="5" name="TextBox 4"/>
          <p:cNvSpPr txBox="1"/>
          <p:nvPr/>
        </p:nvSpPr>
        <p:spPr>
          <a:xfrm>
            <a:off x="539552" y="1171629"/>
            <a:ext cx="8280920" cy="1231106"/>
          </a:xfrm>
          <a:prstGeom prst="rect">
            <a:avLst/>
          </a:prstGeom>
          <a:noFill/>
        </p:spPr>
        <p:txBody>
          <a:bodyPr wrap="square" rtlCol="0">
            <a:spAutoFit/>
          </a:bodyPr>
          <a:lstStyle/>
          <a:p>
            <a:r>
              <a:rPr lang="en-GB" sz="2800" dirty="0"/>
              <a:t>You might also hear WEASAIL being called SENDIASS.</a:t>
            </a:r>
          </a:p>
          <a:p>
            <a:endParaRPr lang="en-GB" sz="2800" dirty="0"/>
          </a:p>
          <a:p>
            <a:endParaRPr lang="en-GB" dirty="0"/>
          </a:p>
        </p:txBody>
      </p:sp>
      <p:sp>
        <p:nvSpPr>
          <p:cNvPr id="6" name="TextBox 5"/>
          <p:cNvSpPr txBox="1"/>
          <p:nvPr/>
        </p:nvSpPr>
        <p:spPr>
          <a:xfrm>
            <a:off x="559578" y="1700808"/>
            <a:ext cx="732508" cy="5688633"/>
          </a:xfrm>
          <a:prstGeom prst="rect">
            <a:avLst/>
          </a:prstGeom>
          <a:noFill/>
        </p:spPr>
        <p:txBody>
          <a:bodyPr vert="wordArtVert" wrap="square" rtlCol="0">
            <a:spAutoFit/>
          </a:bodyPr>
          <a:lstStyle/>
          <a:p>
            <a:r>
              <a:rPr lang="en-GB" sz="3000" b="1" dirty="0">
                <a:solidFill>
                  <a:srgbClr val="FF0000"/>
                </a:solidFill>
              </a:rPr>
              <a:t>SEND	IASS</a:t>
            </a:r>
          </a:p>
        </p:txBody>
      </p:sp>
      <p:sp>
        <p:nvSpPr>
          <p:cNvPr id="7" name="Rectangle 6"/>
          <p:cNvSpPr/>
          <p:nvPr/>
        </p:nvSpPr>
        <p:spPr>
          <a:xfrm>
            <a:off x="925190" y="1787182"/>
            <a:ext cx="4572000" cy="2893100"/>
          </a:xfrm>
          <a:prstGeom prst="rect">
            <a:avLst/>
          </a:prstGeom>
        </p:spPr>
        <p:txBody>
          <a:bodyPr>
            <a:spAutoFit/>
          </a:bodyPr>
          <a:lstStyle/>
          <a:p>
            <a:r>
              <a:rPr lang="en-GB" sz="2800" dirty="0"/>
              <a:t> </a:t>
            </a:r>
            <a:r>
              <a:rPr lang="en-GB" sz="2800" dirty="0" err="1"/>
              <a:t>pecial</a:t>
            </a:r>
            <a:endParaRPr lang="en-GB" sz="2800" dirty="0"/>
          </a:p>
          <a:p>
            <a:endParaRPr lang="en-GB" sz="900" dirty="0"/>
          </a:p>
          <a:p>
            <a:r>
              <a:rPr lang="en-GB" sz="2800" dirty="0"/>
              <a:t> </a:t>
            </a:r>
            <a:r>
              <a:rPr lang="en-GB" sz="2800" dirty="0" err="1"/>
              <a:t>ducational</a:t>
            </a:r>
            <a:endParaRPr lang="en-GB" sz="2800" dirty="0"/>
          </a:p>
          <a:p>
            <a:endParaRPr lang="en-GB" sz="700" dirty="0"/>
          </a:p>
          <a:p>
            <a:r>
              <a:rPr lang="en-GB" sz="2800" dirty="0"/>
              <a:t> </a:t>
            </a:r>
            <a:r>
              <a:rPr lang="en-GB" sz="2800" dirty="0" err="1"/>
              <a:t>eeds</a:t>
            </a:r>
            <a:endParaRPr lang="en-GB" sz="2800" dirty="0"/>
          </a:p>
          <a:p>
            <a:r>
              <a:rPr lang="en-GB" sz="800" dirty="0"/>
              <a:t> </a:t>
            </a:r>
          </a:p>
          <a:p>
            <a:r>
              <a:rPr lang="en-GB" sz="2800" dirty="0"/>
              <a:t> </a:t>
            </a:r>
            <a:r>
              <a:rPr lang="en-GB" sz="2800" dirty="0" err="1"/>
              <a:t>isability</a:t>
            </a:r>
            <a:endParaRPr lang="en-GB" sz="2800" dirty="0"/>
          </a:p>
          <a:p>
            <a:endParaRPr lang="en-GB" sz="2800" dirty="0"/>
          </a:p>
          <a:p>
            <a:endParaRPr lang="en-GB" dirty="0"/>
          </a:p>
        </p:txBody>
      </p:sp>
      <p:sp>
        <p:nvSpPr>
          <p:cNvPr id="8" name="TextBox 7"/>
          <p:cNvSpPr txBox="1"/>
          <p:nvPr/>
        </p:nvSpPr>
        <p:spPr>
          <a:xfrm>
            <a:off x="925832" y="4545124"/>
            <a:ext cx="3387926" cy="2215991"/>
          </a:xfrm>
          <a:prstGeom prst="rect">
            <a:avLst/>
          </a:prstGeom>
          <a:noFill/>
        </p:spPr>
        <p:txBody>
          <a:bodyPr wrap="square" rtlCol="0">
            <a:spAutoFit/>
          </a:bodyPr>
          <a:lstStyle/>
          <a:p>
            <a:r>
              <a:rPr lang="en-GB" sz="2800" dirty="0" err="1"/>
              <a:t>nformation</a:t>
            </a:r>
            <a:endParaRPr lang="en-GB" sz="2800" dirty="0"/>
          </a:p>
          <a:p>
            <a:endParaRPr lang="en-GB" sz="800" dirty="0"/>
          </a:p>
          <a:p>
            <a:r>
              <a:rPr lang="en-GB" sz="2800" dirty="0"/>
              <a:t> </a:t>
            </a:r>
            <a:r>
              <a:rPr lang="en-GB" sz="2800" dirty="0" err="1"/>
              <a:t>dvice</a:t>
            </a:r>
            <a:endParaRPr lang="en-GB" sz="2800" dirty="0"/>
          </a:p>
          <a:p>
            <a:endParaRPr lang="en-GB" sz="800" dirty="0"/>
          </a:p>
          <a:p>
            <a:r>
              <a:rPr lang="en-GB" sz="2800" dirty="0"/>
              <a:t> </a:t>
            </a:r>
            <a:r>
              <a:rPr lang="en-GB" sz="2800" dirty="0" err="1"/>
              <a:t>upport</a:t>
            </a:r>
            <a:endParaRPr lang="en-GB" sz="2800" dirty="0"/>
          </a:p>
          <a:p>
            <a:endParaRPr lang="en-GB" sz="800" dirty="0"/>
          </a:p>
          <a:p>
            <a:r>
              <a:rPr lang="en-GB" sz="2800" dirty="0"/>
              <a:t> </a:t>
            </a:r>
            <a:r>
              <a:rPr lang="en-GB" sz="2800" dirty="0" err="1"/>
              <a:t>ervice</a:t>
            </a:r>
            <a:endParaRPr lang="en-GB" sz="2800" dirty="0"/>
          </a:p>
        </p:txBody>
      </p:sp>
      <p:pic>
        <p:nvPicPr>
          <p:cNvPr id="1028" name="Picture 4" descr="Group 4">
            <a:extLst>
              <a:ext uri="{FF2B5EF4-FFF2-40B4-BE49-F238E27FC236}">
                <a16:creationId xmlns:a16="http://schemas.microsoft.com/office/drawing/2014/main" id="{4D29CB7C-8CE8-4FCC-AE1B-7A27B02A01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6182" y="2025213"/>
            <a:ext cx="1907843" cy="19078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s Raising their Hands in the Classroom">
            <a:extLst>
              <a:ext uri="{FF2B5EF4-FFF2-40B4-BE49-F238E27FC236}">
                <a16:creationId xmlns:a16="http://schemas.microsoft.com/office/drawing/2014/main" id="{4AD39521-4025-457A-B9E1-8DE47A505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109" y="2089017"/>
            <a:ext cx="2361980" cy="1573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man Reading Blank">
            <a:extLst>
              <a:ext uri="{FF2B5EF4-FFF2-40B4-BE49-F238E27FC236}">
                <a16:creationId xmlns:a16="http://schemas.microsoft.com/office/drawing/2014/main" id="{10A366A5-1DE0-430B-A270-CCBC50F78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113" y="4149080"/>
            <a:ext cx="1692015" cy="16920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tock photo of adam, adult, aid">
            <a:extLst>
              <a:ext uri="{FF2B5EF4-FFF2-40B4-BE49-F238E27FC236}">
                <a16:creationId xmlns:a16="http://schemas.microsoft.com/office/drawing/2014/main" id="{4855B16A-E504-41C7-A79E-A32EFF78DC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2339" y="4232186"/>
            <a:ext cx="2374457" cy="15730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294AB72-FBAF-4735-B7C4-B68149577209}"/>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918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500"/>
                                        <p:tgtEl>
                                          <p:spTgt spid="1030"/>
                                        </p:tgtEl>
                                      </p:cBhvr>
                                    </p:animEffect>
                                  </p:childTnLst>
                                </p:cTn>
                              </p:par>
                              <p:par>
                                <p:cTn id="26" presetID="10" presetClass="entr" presetSubtype="0" fill="hold" nodeType="with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500"/>
                                        <p:tgtEl>
                                          <p:spTgt spid="1032"/>
                                        </p:tgtEl>
                                      </p:cBhvr>
                                    </p:animEffect>
                                  </p:childTnLst>
                                </p:cTn>
                              </p:par>
                              <p:par>
                                <p:cTn id="29" presetID="10"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 calcmode="lin" valueType="num">
                                      <p:cBhvr additive="base">
                                        <p:cTn id="42"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9"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additive="base">
                                        <p:cTn id="48"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nodeType="click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 calcmode="lin" valueType="num">
                                      <p:cBhvr additive="base">
                                        <p:cTn id="54"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 calcmode="lin" valueType="num">
                                      <p:cBhvr additive="base">
                                        <p:cTn id="6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6" fill="hold" nodeType="click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 calcmode="lin" valueType="num">
                                      <p:cBhvr additive="base">
                                        <p:cTn id="66"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6" fill="hold"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 calcmode="lin" valueType="num">
                                      <p:cBhvr additive="base">
                                        <p:cTn id="72"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6" fill="hold" nodeType="clickEffect">
                                  <p:stCondLst>
                                    <p:cond delay="0"/>
                                  </p:stCondLst>
                                  <p:childTnLst>
                                    <p:set>
                                      <p:cBhvr>
                                        <p:cTn id="77" dur="1" fill="hold">
                                          <p:stCondLst>
                                            <p:cond delay="0"/>
                                          </p:stCondLst>
                                        </p:cTn>
                                        <p:tgtEl>
                                          <p:spTgt spid="8">
                                            <p:txEl>
                                              <p:pRg st="6" end="6"/>
                                            </p:txEl>
                                          </p:spTgt>
                                        </p:tgtEl>
                                        <p:attrNameLst>
                                          <p:attrName>style.visibility</p:attrName>
                                        </p:attrNameLst>
                                      </p:cBhvr>
                                      <p:to>
                                        <p:strVal val="visible"/>
                                      </p:to>
                                    </p:set>
                                    <p:anim calcmode="lin" valueType="num">
                                      <p:cBhvr additive="base">
                                        <p:cTn id="78"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604" y="119860"/>
            <a:ext cx="7192791" cy="1143000"/>
          </a:xfrm>
        </p:spPr>
        <p:txBody>
          <a:bodyPr>
            <a:normAutofit fontScale="90000"/>
          </a:bodyPr>
          <a:lstStyle/>
          <a:p>
            <a:pPr algn="ctr"/>
            <a:r>
              <a:rPr lang="en-GB" b="1" dirty="0"/>
              <a:t>Who do they work with?</a:t>
            </a:r>
          </a:p>
        </p:txBody>
      </p:sp>
      <p:sp>
        <p:nvSpPr>
          <p:cNvPr id="6" name="AutoShape 2" descr="File:Video camera ico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le 6"/>
          <p:cNvSpPr/>
          <p:nvPr/>
        </p:nvSpPr>
        <p:spPr>
          <a:xfrm>
            <a:off x="364198" y="3068960"/>
            <a:ext cx="4068452" cy="1584176"/>
          </a:xfrm>
          <a:prstGeom prst="roundRect">
            <a:avLst/>
          </a:prstGeom>
          <a:noFill/>
          <a:ln w="762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a:p>
            <a:pPr algn="ctr"/>
            <a:r>
              <a:rPr lang="en-GB" sz="2000" dirty="0">
                <a:solidFill>
                  <a:schemeClr val="tx1"/>
                </a:solidFill>
              </a:rPr>
              <a:t>Need extra help with learning.</a:t>
            </a:r>
          </a:p>
          <a:p>
            <a:pPr algn="ctr"/>
            <a:endParaRPr lang="en-GB" dirty="0">
              <a:solidFill>
                <a:schemeClr val="tx1"/>
              </a:solidFill>
            </a:endParaRPr>
          </a:p>
        </p:txBody>
      </p:sp>
      <p:sp>
        <p:nvSpPr>
          <p:cNvPr id="8" name="Rounded Rectangle 7"/>
          <p:cNvSpPr/>
          <p:nvPr/>
        </p:nvSpPr>
        <p:spPr>
          <a:xfrm>
            <a:off x="4719142" y="3068960"/>
            <a:ext cx="4093014" cy="1584176"/>
          </a:xfrm>
          <a:prstGeom prst="roundRect">
            <a:avLst/>
          </a:prstGeom>
          <a:noFill/>
          <a:ln w="762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a:p>
            <a:pPr algn="ctr"/>
            <a:r>
              <a:rPr lang="en-GB" sz="2000" dirty="0">
                <a:solidFill>
                  <a:schemeClr val="tx1"/>
                </a:solidFill>
              </a:rPr>
              <a:t>Physical or mental conditions that make it hard to do things. e.g. walk, speak, hear, see or learn.</a:t>
            </a:r>
          </a:p>
          <a:p>
            <a:pPr algn="ctr"/>
            <a:endParaRPr lang="en-GB" dirty="0">
              <a:solidFill>
                <a:schemeClr val="tx1"/>
              </a:solidFill>
            </a:endParaRPr>
          </a:p>
        </p:txBody>
      </p:sp>
      <p:sp>
        <p:nvSpPr>
          <p:cNvPr id="9" name="Rounded Rectangle 8"/>
          <p:cNvSpPr/>
          <p:nvPr/>
        </p:nvSpPr>
        <p:spPr>
          <a:xfrm>
            <a:off x="364198" y="2132856"/>
            <a:ext cx="4087691" cy="720080"/>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Special Educational Needs </a:t>
            </a:r>
          </a:p>
        </p:txBody>
      </p:sp>
      <p:sp>
        <p:nvSpPr>
          <p:cNvPr id="10" name="Rounded Rectangle 9"/>
          <p:cNvSpPr/>
          <p:nvPr/>
        </p:nvSpPr>
        <p:spPr>
          <a:xfrm>
            <a:off x="4726019" y="2132856"/>
            <a:ext cx="4087691" cy="7200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Disability</a:t>
            </a:r>
          </a:p>
        </p:txBody>
      </p:sp>
      <p:sp>
        <p:nvSpPr>
          <p:cNvPr id="3" name="Rectangle 2"/>
          <p:cNvSpPr/>
          <p:nvPr/>
        </p:nvSpPr>
        <p:spPr>
          <a:xfrm>
            <a:off x="539552" y="1196752"/>
            <a:ext cx="806489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Children and young people who have….</a:t>
            </a:r>
          </a:p>
        </p:txBody>
      </p:sp>
      <p:pic>
        <p:nvPicPr>
          <p:cNvPr id="11" name="Picture 4" descr="Group 4">
            <a:extLst>
              <a:ext uri="{FF2B5EF4-FFF2-40B4-BE49-F238E27FC236}">
                <a16:creationId xmlns:a16="http://schemas.microsoft.com/office/drawing/2014/main" id="{1D1F057E-DCDD-42F8-A876-30CBA97E3A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830297"/>
            <a:ext cx="1907843" cy="19078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tudents Raising their Hands in the Classroom">
            <a:extLst>
              <a:ext uri="{FF2B5EF4-FFF2-40B4-BE49-F238E27FC236}">
                <a16:creationId xmlns:a16="http://schemas.microsoft.com/office/drawing/2014/main" id="{316C8759-DE8C-4CCF-87CE-7B8A9D377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997678"/>
            <a:ext cx="2361980" cy="15730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C532CC-BF22-4176-BC01-B0BB943E687E}"/>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4134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6745" y="2573193"/>
            <a:ext cx="6350030" cy="3046988"/>
          </a:xfrm>
          <a:prstGeom prst="rect">
            <a:avLst/>
          </a:prstGeom>
          <a:noFill/>
        </p:spPr>
        <p:txBody>
          <a:bodyPr wrap="square" rtlCol="0">
            <a:spAutoFit/>
          </a:bodyPr>
          <a:lstStyle/>
          <a:p>
            <a:pPr algn="ctr"/>
            <a:r>
              <a:rPr lang="en-GB" sz="9600" b="1" dirty="0">
                <a:solidFill>
                  <a:srgbClr val="FF0000"/>
                </a:solidFill>
              </a:rPr>
              <a:t>1.3 </a:t>
            </a:r>
          </a:p>
          <a:p>
            <a:pPr algn="ctr"/>
            <a:r>
              <a:rPr lang="en-GB" sz="9600" b="1" dirty="0">
                <a:solidFill>
                  <a:srgbClr val="FF0000"/>
                </a:solidFill>
              </a:rPr>
              <a:t>million</a:t>
            </a:r>
          </a:p>
        </p:txBody>
      </p:sp>
      <p:sp>
        <p:nvSpPr>
          <p:cNvPr id="7" name="Title 1"/>
          <p:cNvSpPr>
            <a:spLocks noGrp="1"/>
          </p:cNvSpPr>
          <p:nvPr>
            <p:ph type="title"/>
          </p:nvPr>
        </p:nvSpPr>
        <p:spPr>
          <a:xfrm>
            <a:off x="395536" y="620688"/>
            <a:ext cx="8219256" cy="1354162"/>
          </a:xfrm>
        </p:spPr>
        <p:txBody>
          <a:bodyPr>
            <a:normAutofit fontScale="90000"/>
          </a:bodyPr>
          <a:lstStyle/>
          <a:p>
            <a:pPr algn="ctr"/>
            <a:r>
              <a:rPr lang="en-GB" b="1" dirty="0"/>
              <a:t>How many children and young people in UK schools have SEND?</a:t>
            </a:r>
          </a:p>
        </p:txBody>
      </p:sp>
      <p:pic>
        <p:nvPicPr>
          <p:cNvPr id="8" name="Picture 2" descr="Map UK">
            <a:extLst>
              <a:ext uri="{FF2B5EF4-FFF2-40B4-BE49-F238E27FC236}">
                <a16:creationId xmlns:a16="http://schemas.microsoft.com/office/drawing/2014/main" id="{36DDA19C-38D7-44AE-B2B6-C6FE1D937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05700"/>
            <a:ext cx="4119644" cy="41196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2EF8F61-7A1D-45A4-AD84-1985BE1B7531}"/>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893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12737"/>
            <a:ext cx="8291264" cy="1143000"/>
          </a:xfrm>
        </p:spPr>
        <p:txBody>
          <a:bodyPr>
            <a:normAutofit/>
          </a:bodyPr>
          <a:lstStyle/>
          <a:p>
            <a:pPr algn="ctr"/>
            <a:r>
              <a:rPr lang="en-GB" b="1" dirty="0"/>
              <a:t>What do they do?</a:t>
            </a:r>
          </a:p>
        </p:txBody>
      </p:sp>
      <p:sp>
        <p:nvSpPr>
          <p:cNvPr id="12" name="AutoShape 2" descr="Video camera ico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Video camera ico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File:Video camera icon.svg - Wikimedia Comm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8" descr="File:Video camera icon.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0" descr="File:Video camera icon.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6" name="Picture 12" descr="C:\Users\anna.harrison\Pictures\512px-Video_camera_icon.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134" y="1196752"/>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E82391-661D-4D54-9535-4CCE645DA1D3}"/>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269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1354162"/>
          </a:xfrm>
        </p:spPr>
        <p:txBody>
          <a:bodyPr>
            <a:normAutofit fontScale="90000"/>
          </a:bodyPr>
          <a:lstStyle/>
          <a:p>
            <a:pPr algn="ctr"/>
            <a:r>
              <a:rPr lang="en-GB" b="1" dirty="0"/>
              <a:t>What can they help you with?</a:t>
            </a:r>
          </a:p>
        </p:txBody>
      </p:sp>
      <p:sp>
        <p:nvSpPr>
          <p:cNvPr id="7" name="Rounded Rectangle 6"/>
          <p:cNvSpPr/>
          <p:nvPr/>
        </p:nvSpPr>
        <p:spPr>
          <a:xfrm>
            <a:off x="1259632" y="1726834"/>
            <a:ext cx="3240360" cy="20162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School or college</a:t>
            </a:r>
          </a:p>
          <a:p>
            <a:pPr algn="ctr"/>
            <a:endParaRPr lang="en-GB" sz="6600" dirty="0">
              <a:solidFill>
                <a:schemeClr val="tx1"/>
              </a:solidFill>
            </a:endParaRPr>
          </a:p>
        </p:txBody>
      </p:sp>
      <p:sp>
        <p:nvSpPr>
          <p:cNvPr id="8" name="Rounded Rectangle 7"/>
          <p:cNvSpPr/>
          <p:nvPr/>
        </p:nvSpPr>
        <p:spPr>
          <a:xfrm>
            <a:off x="4930806" y="1726834"/>
            <a:ext cx="3240360" cy="2016225"/>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Health</a:t>
            </a:r>
          </a:p>
          <a:p>
            <a:pPr algn="ctr"/>
            <a:endParaRPr lang="en-GB" sz="4800" dirty="0">
              <a:solidFill>
                <a:schemeClr val="tx1"/>
              </a:solidFill>
            </a:endParaRPr>
          </a:p>
          <a:p>
            <a:pPr algn="ctr"/>
            <a:endParaRPr lang="en-GB" dirty="0">
              <a:solidFill>
                <a:schemeClr val="tx1"/>
              </a:solidFill>
            </a:endParaRPr>
          </a:p>
        </p:txBody>
      </p:sp>
      <p:sp>
        <p:nvSpPr>
          <p:cNvPr id="9" name="Rounded Rectangle 8"/>
          <p:cNvSpPr/>
          <p:nvPr/>
        </p:nvSpPr>
        <p:spPr>
          <a:xfrm>
            <a:off x="1259632" y="4094327"/>
            <a:ext cx="3240360" cy="200197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Social care</a:t>
            </a:r>
          </a:p>
          <a:p>
            <a:pPr algn="ctr"/>
            <a:endParaRPr lang="en-GB" sz="2400" dirty="0">
              <a:solidFill>
                <a:schemeClr val="tx1"/>
              </a:solidFill>
            </a:endParaRPr>
          </a:p>
          <a:p>
            <a:pPr algn="ctr"/>
            <a:endParaRPr lang="en-GB" sz="2400" dirty="0">
              <a:solidFill>
                <a:schemeClr val="tx1"/>
              </a:solidFill>
            </a:endParaRPr>
          </a:p>
          <a:p>
            <a:pPr algn="ctr"/>
            <a:endParaRPr lang="en-GB" dirty="0">
              <a:solidFill>
                <a:schemeClr val="tx1"/>
              </a:solidFill>
            </a:endParaRPr>
          </a:p>
        </p:txBody>
      </p:sp>
      <p:sp>
        <p:nvSpPr>
          <p:cNvPr id="16" name="Rounded Rectangle 15"/>
          <p:cNvSpPr/>
          <p:nvPr/>
        </p:nvSpPr>
        <p:spPr>
          <a:xfrm>
            <a:off x="4930806" y="4094327"/>
            <a:ext cx="3240360" cy="200197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Having your say</a:t>
            </a:r>
          </a:p>
          <a:p>
            <a:pPr algn="ctr"/>
            <a:endParaRPr lang="en-GB" sz="2400" dirty="0">
              <a:solidFill>
                <a:schemeClr val="tx1"/>
              </a:solidFill>
            </a:endParaRPr>
          </a:p>
          <a:p>
            <a:pPr algn="ctr"/>
            <a:endParaRPr lang="en-GB" sz="2400" dirty="0">
              <a:solidFill>
                <a:schemeClr val="tx1"/>
              </a:solidFill>
            </a:endParaRPr>
          </a:p>
          <a:p>
            <a:pPr algn="ctr"/>
            <a:endParaRPr lang="en-GB" dirty="0">
              <a:solidFill>
                <a:schemeClr val="tx1"/>
              </a:solidFill>
            </a:endParaRPr>
          </a:p>
        </p:txBody>
      </p:sp>
      <p:pic>
        <p:nvPicPr>
          <p:cNvPr id="11" name="Picture 2" descr="Study 6">
            <a:extLst>
              <a:ext uri="{FF2B5EF4-FFF2-40B4-BE49-F238E27FC236}">
                <a16:creationId xmlns:a16="http://schemas.microsoft.com/office/drawing/2014/main" id="{5D7D3CEE-9018-4A4A-B3E5-82E89FE47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745" y="2348880"/>
            <a:ext cx="1360200" cy="136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edical stethoscope with red paper heart on white surface">
            <a:extLst>
              <a:ext uri="{FF2B5EF4-FFF2-40B4-BE49-F238E27FC236}">
                <a16:creationId xmlns:a16="http://schemas.microsoft.com/office/drawing/2014/main" id="{E180B38A-9B97-42EF-86B1-35D2B8E634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01" b="17450"/>
          <a:stretch/>
        </p:blipFill>
        <p:spPr bwMode="auto">
          <a:xfrm>
            <a:off x="5949835" y="2478255"/>
            <a:ext cx="1214453" cy="11667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are Coordinator">
            <a:extLst>
              <a:ext uri="{FF2B5EF4-FFF2-40B4-BE49-F238E27FC236}">
                <a16:creationId xmlns:a16="http://schemas.microsoft.com/office/drawing/2014/main" id="{987E5FA0-1525-4BD7-9A34-12BFB95D6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678" y="4797151"/>
            <a:ext cx="1299145" cy="1299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nnabelle 4">
            <a:extLst>
              <a:ext uri="{FF2B5EF4-FFF2-40B4-BE49-F238E27FC236}">
                <a16:creationId xmlns:a16="http://schemas.microsoft.com/office/drawing/2014/main" id="{628FBA7C-AABE-412C-8A42-4EE43DE369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869160"/>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B68A127-48F3-4FA6-8F92-B3E75CDB17F0}"/>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960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16" presetClass="entr" presetSubtype="37"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outVertical)">
                                      <p:cBhvr>
                                        <p:cTn id="36" dur="500"/>
                                        <p:tgtEl>
                                          <p:spTgt spid="14"/>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19256" cy="1354162"/>
          </a:xfrm>
        </p:spPr>
        <p:txBody>
          <a:bodyPr>
            <a:normAutofit/>
          </a:bodyPr>
          <a:lstStyle/>
          <a:p>
            <a:pPr algn="ctr"/>
            <a:r>
              <a:rPr lang="en-GB" b="1" dirty="0"/>
              <a:t>What else?</a:t>
            </a:r>
          </a:p>
        </p:txBody>
      </p:sp>
      <p:sp>
        <p:nvSpPr>
          <p:cNvPr id="6" name="TextBox 5"/>
          <p:cNvSpPr txBox="1"/>
          <p:nvPr/>
        </p:nvSpPr>
        <p:spPr>
          <a:xfrm>
            <a:off x="539552" y="1412776"/>
            <a:ext cx="8133384" cy="461665"/>
          </a:xfrm>
          <a:prstGeom prst="rect">
            <a:avLst/>
          </a:prstGeom>
          <a:solidFill>
            <a:srgbClr val="CCCCFF"/>
          </a:solidFill>
        </p:spPr>
        <p:txBody>
          <a:bodyPr wrap="square" rtlCol="0">
            <a:spAutoFit/>
          </a:bodyPr>
          <a:lstStyle/>
          <a:p>
            <a:r>
              <a:rPr lang="en-GB" sz="2400" dirty="0"/>
              <a:t>There’s the Local Offer website too….</a:t>
            </a:r>
          </a:p>
        </p:txBody>
      </p:sp>
      <p:pic>
        <p:nvPicPr>
          <p:cNvPr id="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7" b="15306"/>
          <a:stretch/>
        </p:blipFill>
        <p:spPr bwMode="auto">
          <a:xfrm>
            <a:off x="560219" y="2060848"/>
            <a:ext cx="8076369"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173892B7-0828-4F88-8397-A2B5AEBD1809}"/>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442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60648"/>
            <a:ext cx="6635080" cy="1143000"/>
          </a:xfrm>
        </p:spPr>
        <p:txBody>
          <a:bodyPr/>
          <a:lstStyle/>
          <a:p>
            <a:pPr algn="ctr"/>
            <a:r>
              <a:rPr lang="en-GB" b="1" dirty="0"/>
              <a:t>Remember….</a:t>
            </a:r>
          </a:p>
        </p:txBody>
      </p:sp>
      <p:sp>
        <p:nvSpPr>
          <p:cNvPr id="5" name="Rounded Rectangle 4"/>
          <p:cNvSpPr/>
          <p:nvPr/>
        </p:nvSpPr>
        <p:spPr>
          <a:xfrm>
            <a:off x="539552" y="1484784"/>
            <a:ext cx="6696744" cy="10081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a:p>
            <a:r>
              <a:rPr lang="en-GB" sz="2800" dirty="0">
                <a:solidFill>
                  <a:schemeClr val="tx1"/>
                </a:solidFill>
              </a:rPr>
              <a:t>You have a right to get the information that you need</a:t>
            </a:r>
          </a:p>
          <a:p>
            <a:pPr algn="ctr"/>
            <a:endParaRPr lang="en-GB" dirty="0">
              <a:solidFill>
                <a:schemeClr val="tx1"/>
              </a:solidFill>
            </a:endParaRPr>
          </a:p>
        </p:txBody>
      </p:sp>
      <p:sp>
        <p:nvSpPr>
          <p:cNvPr id="6" name="Rounded Rectangle 5"/>
          <p:cNvSpPr/>
          <p:nvPr/>
        </p:nvSpPr>
        <p:spPr>
          <a:xfrm>
            <a:off x="544875" y="5157192"/>
            <a:ext cx="6696744" cy="10081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rPr>
              <a:t>You can speak to them on your own, or someone else can help you</a:t>
            </a:r>
          </a:p>
        </p:txBody>
      </p:sp>
      <p:sp>
        <p:nvSpPr>
          <p:cNvPr id="7" name="Rounded Rectangle 6"/>
          <p:cNvSpPr/>
          <p:nvPr/>
        </p:nvSpPr>
        <p:spPr>
          <a:xfrm>
            <a:off x="544875" y="3933056"/>
            <a:ext cx="3739093" cy="10081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rPr>
              <a:t>….and confidential</a:t>
            </a:r>
          </a:p>
        </p:txBody>
      </p:sp>
      <p:sp>
        <p:nvSpPr>
          <p:cNvPr id="8" name="Rounded Rectangle 7"/>
          <p:cNvSpPr/>
          <p:nvPr/>
        </p:nvSpPr>
        <p:spPr>
          <a:xfrm>
            <a:off x="539552" y="2708920"/>
            <a:ext cx="3744416" cy="10081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chemeClr val="tx1"/>
              </a:solidFill>
            </a:endParaRPr>
          </a:p>
          <a:p>
            <a:r>
              <a:rPr lang="en-GB" sz="2800" dirty="0">
                <a:solidFill>
                  <a:schemeClr val="tx1"/>
                </a:solidFill>
              </a:rPr>
              <a:t>WESAIL/SENDIASS is FREE….</a:t>
            </a:r>
          </a:p>
          <a:p>
            <a:pPr algn="ctr"/>
            <a:endParaRPr lang="en-GB" dirty="0">
              <a:solidFill>
                <a:schemeClr val="tx1"/>
              </a:solidFill>
            </a:endParaRPr>
          </a:p>
        </p:txBody>
      </p:sp>
      <p:pic>
        <p:nvPicPr>
          <p:cNvPr id="11" name="Picture 8" descr="Woman Reading Blank">
            <a:extLst>
              <a:ext uri="{FF2B5EF4-FFF2-40B4-BE49-F238E27FC236}">
                <a16:creationId xmlns:a16="http://schemas.microsoft.com/office/drawing/2014/main" id="{BF693691-253E-4CC6-9874-E422F3A71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565" y="1391005"/>
            <a:ext cx="1245907" cy="12459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Money)">
            <a:extLst>
              <a:ext uri="{FF2B5EF4-FFF2-40B4-BE49-F238E27FC236}">
                <a16:creationId xmlns:a16="http://schemas.microsoft.com/office/drawing/2014/main" id="{0DAD4854-6A3F-43CA-9A0C-A0ABB99E7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570919"/>
            <a:ext cx="1245907" cy="1245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400DC44-C9CC-43C9-AA15-FE7AAD2F3D5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693" y="3891925"/>
            <a:ext cx="1021459" cy="1121251"/>
          </a:xfrm>
          <a:prstGeom prst="rect">
            <a:avLst/>
          </a:prstGeom>
          <a:noFill/>
          <a:ln>
            <a:noFill/>
          </a:ln>
        </p:spPr>
      </p:pic>
      <p:pic>
        <p:nvPicPr>
          <p:cNvPr id="1028" name="Picture 4" descr="Phone conversation2">
            <a:extLst>
              <a:ext uri="{FF2B5EF4-FFF2-40B4-BE49-F238E27FC236}">
                <a16:creationId xmlns:a16="http://schemas.microsoft.com/office/drawing/2014/main" id="{B6571F2C-FC32-4FF9-A7FA-15C5D6065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352" y="5013176"/>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CCF706-3691-4559-AE40-307CEFFC1667}"/>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5190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6635080" cy="1143000"/>
          </a:xfrm>
        </p:spPr>
        <p:txBody>
          <a:bodyPr/>
          <a:lstStyle/>
          <a:p>
            <a:pPr algn="ctr"/>
            <a:r>
              <a:rPr lang="en-GB" b="1" dirty="0"/>
              <a:t>Get in touch!</a:t>
            </a:r>
          </a:p>
        </p:txBody>
      </p:sp>
      <p:sp>
        <p:nvSpPr>
          <p:cNvPr id="12" name="TextBox 11"/>
          <p:cNvSpPr txBox="1"/>
          <p:nvPr/>
        </p:nvSpPr>
        <p:spPr>
          <a:xfrm>
            <a:off x="1907704" y="1484784"/>
            <a:ext cx="7704856" cy="4493538"/>
          </a:xfrm>
          <a:prstGeom prst="rect">
            <a:avLst/>
          </a:prstGeom>
          <a:noFill/>
        </p:spPr>
        <p:txBody>
          <a:bodyPr wrap="square" rtlCol="0">
            <a:spAutoFit/>
          </a:bodyPr>
          <a:lstStyle/>
          <a:p>
            <a:r>
              <a:rPr lang="en-GB" dirty="0"/>
              <a:t> </a:t>
            </a:r>
          </a:p>
          <a:p>
            <a:r>
              <a:rPr lang="en-GB" sz="2800" dirty="0"/>
              <a:t>07961 897036 </a:t>
            </a:r>
          </a:p>
          <a:p>
            <a:endParaRPr lang="en-GB" sz="2800" dirty="0"/>
          </a:p>
          <a:p>
            <a:r>
              <a:rPr lang="en-GB" sz="2800" u="sng" dirty="0">
                <a:hlinkClick r:id="rId3"/>
              </a:rPr>
              <a:t>wesail@barnardos.org.uk</a:t>
            </a:r>
            <a:endParaRPr lang="en-GB" sz="2800" dirty="0"/>
          </a:p>
          <a:p>
            <a:r>
              <a:rPr lang="en-GB" sz="2800" dirty="0"/>
              <a:t> </a:t>
            </a:r>
          </a:p>
          <a:p>
            <a:r>
              <a:rPr lang="en-GB" sz="2800" u="sng" dirty="0">
                <a:hlinkClick r:id="rId4"/>
              </a:rPr>
              <a:t>https://www.facebook.com/WESAILWakefield/</a:t>
            </a:r>
            <a:endParaRPr lang="en-GB" sz="2800" u="sng" dirty="0"/>
          </a:p>
          <a:p>
            <a:endParaRPr lang="en-GB" sz="2800" u="sng" dirty="0"/>
          </a:p>
          <a:p>
            <a:r>
              <a:rPr lang="en-GB" sz="2800" dirty="0">
                <a:hlinkClick r:id="rId5"/>
              </a:rPr>
              <a:t>https://barnardossendiass.org.uk/wakefield-sendiass/</a:t>
            </a:r>
          </a:p>
          <a:p>
            <a:endParaRPr lang="en-GB" sz="1600" dirty="0">
              <a:hlinkClick r:id="rId5"/>
            </a:endParaRPr>
          </a:p>
          <a:p>
            <a:r>
              <a:rPr lang="en-GB" sz="2800" dirty="0">
                <a:hlinkClick r:id="rId5"/>
              </a:rPr>
              <a:t>http://wakefield.mylocaloffer.org/</a:t>
            </a:r>
            <a:r>
              <a:rPr lang="en-GB" sz="2800" dirty="0"/>
              <a:t>  </a:t>
            </a:r>
          </a:p>
        </p:txBody>
      </p:sp>
      <p:pic>
        <p:nvPicPr>
          <p:cNvPr id="20" name="Picture 19" descr="C:\Users\anna.harrison\AppData\Local\Microsoft\Windows\Temporary Internet Files\Content.IE5\9FJU3U35\768px-Phone_Shiny_Icon.svg[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1628800"/>
            <a:ext cx="792088" cy="761489"/>
          </a:xfrm>
          <a:prstGeom prst="rect">
            <a:avLst/>
          </a:prstGeom>
          <a:noFill/>
          <a:ln>
            <a:noFill/>
          </a:ln>
        </p:spPr>
      </p:pic>
      <p:pic>
        <p:nvPicPr>
          <p:cNvPr id="21" name="Picture 20" descr="C:\Users\anna.harrison\AppData\Local\Microsoft\Windows\Temporary Internet Files\Content.IE5\9FJU3U35\Email_Shiny_Icon.svg[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2583017"/>
            <a:ext cx="792088" cy="701967"/>
          </a:xfrm>
          <a:prstGeom prst="rect">
            <a:avLst/>
          </a:prstGeom>
          <a:noFill/>
          <a:ln>
            <a:noFill/>
          </a:ln>
        </p:spPr>
      </p:pic>
      <p:pic>
        <p:nvPicPr>
          <p:cNvPr id="22" name="Picture 21" descr="C:\Users\anna.harrison\AppData\Local\Microsoft\Windows\Temporary Internet Files\Content.IE5\AMJMXVA2\Facebook_icon[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608" y="3501008"/>
            <a:ext cx="792088" cy="677385"/>
          </a:xfrm>
          <a:prstGeom prst="rect">
            <a:avLst/>
          </a:prstGeom>
          <a:noFill/>
          <a:ln>
            <a:noFill/>
          </a:ln>
        </p:spPr>
      </p:pic>
      <p:pic>
        <p:nvPicPr>
          <p:cNvPr id="5136" name="Picture 16" descr="C:\Users\anna.harrison\Pictures\download (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337"/>
          <a:stretch/>
        </p:blipFill>
        <p:spPr bwMode="auto">
          <a:xfrm>
            <a:off x="1073978" y="4365104"/>
            <a:ext cx="761718" cy="753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sers\anna.harrison\Pictures\download (2).jpg">
            <a:extLst>
              <a:ext uri="{FF2B5EF4-FFF2-40B4-BE49-F238E27FC236}">
                <a16:creationId xmlns:a16="http://schemas.microsoft.com/office/drawing/2014/main" id="{482EFA0E-A359-4BD4-9E90-E5CC85D06A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337"/>
          <a:stretch/>
        </p:blipFill>
        <p:spPr bwMode="auto">
          <a:xfrm>
            <a:off x="1065582" y="5304980"/>
            <a:ext cx="761718" cy="7531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DE43E1-DABC-47B8-8C49-69E4244E22BE}"/>
              </a:ext>
            </a:extLst>
          </p:cNvPr>
          <p:cNvSpPr/>
          <p:nvPr/>
        </p:nvSpPr>
        <p:spPr>
          <a:xfrm>
            <a:off x="1109662" y="6753649"/>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574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5136"/>
                                        </p:tgtEl>
                                        <p:attrNameLst>
                                          <p:attrName>style.visibility</p:attrName>
                                        </p:attrNameLst>
                                      </p:cBhvr>
                                      <p:to>
                                        <p:strVal val="visible"/>
                                      </p:to>
                                    </p:set>
                                    <p:animEffect transition="in" filter="randombar(horizontal)">
                                      <p:cBhvr>
                                        <p:cTn id="23" dur="500"/>
                                        <p:tgtEl>
                                          <p:spTgt spid="513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1" dur="500"/>
                                        <p:tgtEl>
                                          <p:spTgt spid="12">
                                            <p:txEl>
                                              <p:pRg st="1" end="1"/>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5" dur="500"/>
                                        <p:tgtEl>
                                          <p:spTgt spid="12">
                                            <p:txEl>
                                              <p:pRg st="3" end="3"/>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9" dur="500"/>
                                        <p:tgtEl>
                                          <p:spTgt spid="12">
                                            <p:txEl>
                                              <p:pRg st="5" end="5"/>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Effect transition="in" filter="randombar(horizontal)">
                                      <p:cBhvr>
                                        <p:cTn id="43" dur="500"/>
                                        <p:tgtEl>
                                          <p:spTgt spid="12">
                                            <p:txEl>
                                              <p:pRg st="7" end="7"/>
                                            </p:txEl>
                                          </p:spTgt>
                                        </p:tgtEl>
                                      </p:cBhvr>
                                    </p:animEffect>
                                  </p:childTnLst>
                                </p:cTn>
                              </p:par>
                            </p:childTnLst>
                          </p:cTn>
                        </p:par>
                        <p:par>
                          <p:cTn id="44" fill="hold">
                            <p:stCondLst>
                              <p:cond delay="5000"/>
                            </p:stCondLst>
                            <p:childTnLst>
                              <p:par>
                                <p:cTn id="45" presetID="14" presetClass="entr" presetSubtype="10" fill="hold" nodeType="afterEffect">
                                  <p:stCondLst>
                                    <p:cond delay="0"/>
                                  </p:stCondLst>
                                  <p:childTnLst>
                                    <p:set>
                                      <p:cBhvr>
                                        <p:cTn id="46" dur="1" fill="hold">
                                          <p:stCondLst>
                                            <p:cond delay="0"/>
                                          </p:stCondLst>
                                        </p:cTn>
                                        <p:tgtEl>
                                          <p:spTgt spid="12">
                                            <p:txEl>
                                              <p:pRg st="9" end="9"/>
                                            </p:txEl>
                                          </p:spTgt>
                                        </p:tgtEl>
                                        <p:attrNameLst>
                                          <p:attrName>style.visibility</p:attrName>
                                        </p:attrNameLst>
                                      </p:cBhvr>
                                      <p:to>
                                        <p:strVal val="visible"/>
                                      </p:to>
                                    </p:set>
                                    <p:animEffect transition="in" filter="randombar(horizontal)">
                                      <p:cBhvr>
                                        <p:cTn id="4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1220</Words>
  <Application>Microsoft Office PowerPoint</Application>
  <PresentationFormat>On-screen Show (4:3)</PresentationFormat>
  <Paragraphs>116</Paragraphs>
  <Slides>9</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Verdana</vt:lpstr>
      <vt:lpstr>Office Theme</vt:lpstr>
      <vt:lpstr>Custom Design</vt:lpstr>
      <vt:lpstr>PowerPoint Presentation</vt:lpstr>
      <vt:lpstr>Who are they?</vt:lpstr>
      <vt:lpstr>Who do they work with?</vt:lpstr>
      <vt:lpstr>How many children and young people in UK schools have SEND?</vt:lpstr>
      <vt:lpstr>What do they do?</vt:lpstr>
      <vt:lpstr>What can they help you with?</vt:lpstr>
      <vt:lpstr>What else?</vt:lpstr>
      <vt:lpstr>Remember….</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Spence</dc:creator>
  <cp:lastModifiedBy>Anna Harrison</cp:lastModifiedBy>
  <cp:revision>76</cp:revision>
  <cp:lastPrinted>2019-11-13T12:29:38Z</cp:lastPrinted>
  <dcterms:modified xsi:type="dcterms:W3CDTF">2022-02-22T13:34:59Z</dcterms:modified>
</cp:coreProperties>
</file>